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3" r:id="rId2"/>
    <p:sldId id="286" r:id="rId3"/>
    <p:sldId id="287" r:id="rId4"/>
    <p:sldId id="256" r:id="rId5"/>
    <p:sldId id="257" r:id="rId6"/>
    <p:sldId id="258" r:id="rId7"/>
    <p:sldId id="260" r:id="rId8"/>
    <p:sldId id="259" r:id="rId9"/>
    <p:sldId id="261" r:id="rId10"/>
    <p:sldId id="262" r:id="rId11"/>
    <p:sldId id="264" r:id="rId12"/>
    <p:sldId id="274" r:id="rId13"/>
    <p:sldId id="263" r:id="rId14"/>
    <p:sldId id="266" r:id="rId15"/>
    <p:sldId id="268" r:id="rId16"/>
    <p:sldId id="267" r:id="rId17"/>
    <p:sldId id="265" r:id="rId18"/>
    <p:sldId id="272" r:id="rId19"/>
    <p:sldId id="273" r:id="rId20"/>
    <p:sldId id="275" r:id="rId21"/>
    <p:sldId id="276" r:id="rId22"/>
    <p:sldId id="280" r:id="rId23"/>
    <p:sldId id="281" r:id="rId24"/>
    <p:sldId id="277" r:id="rId25"/>
    <p:sldId id="279" r:id="rId26"/>
    <p:sldId id="270" r:id="rId27"/>
    <p:sldId id="269" r:id="rId28"/>
    <p:sldId id="278" r:id="rId29"/>
    <p:sldId id="283" r:id="rId30"/>
    <p:sldId id="282" r:id="rId31"/>
    <p:sldId id="284" r:id="rId32"/>
    <p:sldId id="285" r:id="rId33"/>
    <p:sldId id="27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74824" autoAdjust="0"/>
  </p:normalViewPr>
  <p:slideViewPr>
    <p:cSldViewPr>
      <p:cViewPr varScale="1">
        <p:scale>
          <a:sx n="82" d="100"/>
          <a:sy n="82" d="100"/>
        </p:scale>
        <p:origin x="23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4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2508-0D9D-4A07-810A-590A41866C53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673E4-756F-405D-9460-910F80F4CA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9DCE-11BF-44CD-A61D-924E8ABDF2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0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34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8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5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84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39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dirty="0"/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4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91000"/>
            <a:ext cx="5486400" cy="4114800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51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6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89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4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7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00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5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2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88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5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31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47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5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85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baseline="0" dirty="0"/>
          </a:p>
          <a:p>
            <a:pPr marL="0" indent="0">
              <a:buFont typeface="Wingdings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70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8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87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4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8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3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9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2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0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673E4-756F-405D-9460-910F80F4CA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63825"/>
            <a:ext cx="9144000" cy="1069975"/>
          </a:xfrm>
          <a:solidFill>
            <a:srgbClr val="413152"/>
          </a:solidFill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482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</a:t>
            </a:r>
          </a:p>
        </p:txBody>
      </p:sp>
      <p:pic>
        <p:nvPicPr>
          <p:cNvPr id="4" name="Picture 2" descr="C:\Users\hrasmussen\Desktop\Projects_2\2014 Completed\WECC_Logo_NEW_topheav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/>
          <a:stretch/>
        </p:blipFill>
        <p:spPr bwMode="auto">
          <a:xfrm>
            <a:off x="2819400" y="457200"/>
            <a:ext cx="42780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61307"/>
            <a:ext cx="1600200" cy="150216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8203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7584"/>
            <a:ext cx="9144000" cy="114300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9971834">
            <a:off x="7714364" y="-61818"/>
            <a:ext cx="1282683" cy="1299164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9" name="Oval 8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/>
            <p:cNvCxnSpPr>
              <a:stCxn id="9" idx="7"/>
              <a:endCxn id="11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" name="Straight Connector 13"/>
            <p:cNvCxnSpPr>
              <a:stCxn id="9" idx="1"/>
              <a:endCxn id="16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7"/>
              <a:endCxn id="9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7" name="Straight Connector 16"/>
            <p:cNvCxnSpPr>
              <a:endCxn id="11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1"/>
              <a:endCxn id="11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7"/>
              <a:endCxn id="22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  <a:endCxn id="21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21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2"/>
          <p:cNvGrpSpPr/>
          <p:nvPr/>
        </p:nvGrpSpPr>
        <p:grpSpPr>
          <a:xfrm rot="787687">
            <a:off x="-48757" y="5646121"/>
            <a:ext cx="1206716" cy="1195946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4" name="Oval 23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5" name="Straight Connector 24"/>
            <p:cNvCxnSpPr>
              <a:endCxn id="26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9" name="Straight Connector 28"/>
            <p:cNvCxnSpPr>
              <a:stCxn id="24" idx="0"/>
              <a:endCxn id="31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5"/>
              <a:endCxn id="24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2" name="Straight Connector 31"/>
            <p:cNvCxnSpPr>
              <a:endCxn id="26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1"/>
              <a:endCxn id="26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7"/>
              <a:endCxn id="37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2"/>
              <a:endCxn id="36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Oval 36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73888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-44116"/>
            <a:ext cx="9144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7584"/>
            <a:ext cx="9144000" cy="114300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11" name="Group 10"/>
          <p:cNvGrpSpPr/>
          <p:nvPr/>
        </p:nvGrpSpPr>
        <p:grpSpPr>
          <a:xfrm rot="9971834">
            <a:off x="7714364" y="-61818"/>
            <a:ext cx="1282683" cy="1299164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12" name="Oval 11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3" name="Straight Connector 12"/>
            <p:cNvCxnSpPr>
              <a:stCxn id="12" idx="7"/>
              <a:endCxn id="14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7" name="Straight Connector 16"/>
            <p:cNvCxnSpPr>
              <a:stCxn id="12" idx="1"/>
              <a:endCxn id="19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7"/>
              <a:endCxn id="12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0" name="Straight Connector 19"/>
            <p:cNvCxnSpPr>
              <a:endCxn id="14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1"/>
              <a:endCxn id="14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7"/>
              <a:endCxn id="25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2"/>
              <a:endCxn id="24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Oval 24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/>
        </p:nvGrpSpPr>
        <p:grpSpPr>
          <a:xfrm rot="787687">
            <a:off x="-48757" y="5646121"/>
            <a:ext cx="1206716" cy="1195946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8" name="Oval 27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9" name="Straight Connector 28"/>
            <p:cNvCxnSpPr>
              <a:endCxn id="30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Oval 30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Oval 31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3" name="Straight Connector 32"/>
            <p:cNvCxnSpPr>
              <a:stCxn id="28" idx="0"/>
              <a:endCxn id="35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5"/>
              <a:endCxn id="28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6" name="Straight Connector 35"/>
            <p:cNvCxnSpPr>
              <a:endCxn id="30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2" idx="1"/>
              <a:endCxn id="30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5" idx="7"/>
              <a:endCxn id="41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2"/>
              <a:endCxn id="40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Oval 40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12511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Left Block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Right Block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72400" y="-48126"/>
            <a:ext cx="9144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77584"/>
            <a:ext cx="9144000" cy="114300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13" name="Group 12"/>
          <p:cNvGrpSpPr/>
          <p:nvPr/>
        </p:nvGrpSpPr>
        <p:grpSpPr>
          <a:xfrm rot="9971834">
            <a:off x="7714364" y="-61818"/>
            <a:ext cx="1282683" cy="1299164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14" name="Oval 13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5" name="Straight Connector 14"/>
            <p:cNvCxnSpPr>
              <a:stCxn id="14" idx="7"/>
              <a:endCxn id="16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9" name="Straight Connector 18"/>
            <p:cNvCxnSpPr>
              <a:stCxn id="14" idx="1"/>
              <a:endCxn id="21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7"/>
              <a:endCxn id="14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2" name="Straight Connector 21"/>
            <p:cNvCxnSpPr>
              <a:endCxn id="16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1"/>
              <a:endCxn id="16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7"/>
              <a:endCxn id="27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  <a:endCxn id="26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9" name="Group 28"/>
          <p:cNvGrpSpPr/>
          <p:nvPr/>
        </p:nvGrpSpPr>
        <p:grpSpPr>
          <a:xfrm rot="787687">
            <a:off x="-48757" y="5646121"/>
            <a:ext cx="1206716" cy="1195946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30" name="Oval 29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1" name="Straight Connector 30"/>
            <p:cNvCxnSpPr>
              <a:endCxn id="32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5" name="Straight Connector 34"/>
            <p:cNvCxnSpPr>
              <a:stCxn id="30" idx="0"/>
              <a:endCxn id="37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5"/>
              <a:endCxn id="30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8" name="Straight Connector 37"/>
            <p:cNvCxnSpPr>
              <a:endCxn id="32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1"/>
              <a:endCxn id="32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7"/>
              <a:endCxn id="43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2"/>
              <a:endCxn id="42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Oval 42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14063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-48126"/>
            <a:ext cx="6096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77584"/>
            <a:ext cx="9144000" cy="114300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9" name="Group 8"/>
          <p:cNvGrpSpPr/>
          <p:nvPr/>
        </p:nvGrpSpPr>
        <p:grpSpPr>
          <a:xfrm rot="9971834">
            <a:off x="7714364" y="-61818"/>
            <a:ext cx="1282683" cy="1299164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10" name="Oval 9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1" name="Straight Connector 10"/>
            <p:cNvCxnSpPr>
              <a:stCxn id="10" idx="7"/>
              <a:endCxn id="12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5" name="Straight Connector 14"/>
            <p:cNvCxnSpPr>
              <a:stCxn id="10" idx="1"/>
              <a:endCxn id="17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7"/>
              <a:endCxn id="10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8" name="Straight Connector 17"/>
            <p:cNvCxnSpPr>
              <a:endCxn id="12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1"/>
              <a:endCxn id="12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7"/>
              <a:endCxn id="23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2"/>
              <a:endCxn id="22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22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/>
        </p:nvGrpSpPr>
        <p:grpSpPr>
          <a:xfrm rot="787687">
            <a:off x="-48757" y="5646121"/>
            <a:ext cx="1206716" cy="1195946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6" name="Oval 25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7" name="Straight Connector 26"/>
            <p:cNvCxnSpPr>
              <a:endCxn id="28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1" name="Straight Connector 30"/>
            <p:cNvCxnSpPr>
              <a:stCxn id="26" idx="0"/>
              <a:endCxn id="33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5"/>
              <a:endCxn id="26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4" name="Straight Connector 33"/>
            <p:cNvCxnSpPr>
              <a:endCxn id="28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1"/>
              <a:endCxn id="28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7"/>
              <a:endCxn id="39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2"/>
              <a:endCxn id="38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Oval 38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76662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5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63380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00600"/>
            <a:ext cx="9144000" cy="566738"/>
          </a:xfrm>
          <a:solidFill>
            <a:srgbClr val="413152"/>
          </a:solidFill>
        </p:spPr>
        <p:txBody>
          <a:bodyPr anchor="b"/>
          <a:lstStyle>
            <a:lvl1pPr marL="1737360"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Description or Reference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-52137"/>
            <a:ext cx="533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787687">
            <a:off x="-48757" y="5646121"/>
            <a:ext cx="1206716" cy="1195946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11" name="Oval 10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2" name="Straight Connector 11"/>
            <p:cNvCxnSpPr>
              <a:endCxn id="13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6" name="Straight Connector 15"/>
            <p:cNvCxnSpPr>
              <a:stCxn id="11" idx="0"/>
              <a:endCxn id="18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5"/>
              <a:endCxn id="11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9" name="Straight Connector 18"/>
            <p:cNvCxnSpPr>
              <a:endCxn id="13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1"/>
              <a:endCxn id="13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7"/>
              <a:endCxn id="24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2"/>
              <a:endCxn id="23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Oval 23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77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5"/>
            <a:ext cx="838200" cy="365125"/>
          </a:xfrm>
        </p:spPr>
        <p:txBody>
          <a:bodyPr/>
          <a:lstStyle>
            <a:lvl1pPr>
              <a:defRPr>
                <a:solidFill>
                  <a:srgbClr val="4E51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7300" y="2057400"/>
            <a:ext cx="6629400" cy="35052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b="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77584"/>
            <a:ext cx="9144000" cy="114300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12" name="Group 11"/>
          <p:cNvGrpSpPr/>
          <p:nvPr/>
        </p:nvGrpSpPr>
        <p:grpSpPr>
          <a:xfrm rot="9971834">
            <a:off x="7714364" y="-61818"/>
            <a:ext cx="1282683" cy="1299164"/>
            <a:chOff x="316356" y="3780663"/>
            <a:chExt cx="1016731" cy="978737"/>
          </a:xfrm>
          <a:solidFill>
            <a:schemeClr val="bg2"/>
          </a:solidFill>
        </p:grpSpPr>
        <p:sp>
          <p:nvSpPr>
            <p:cNvPr id="13" name="Oval 12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" name="Straight Connector 13"/>
            <p:cNvCxnSpPr>
              <a:stCxn id="13" idx="7"/>
              <a:endCxn id="15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439202" y="441292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8" name="Straight Connector 17"/>
            <p:cNvCxnSpPr>
              <a:stCxn id="13" idx="1"/>
              <a:endCxn id="20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7"/>
              <a:endCxn id="13" idx="3"/>
            </p:cNvCxnSpPr>
            <p:nvPr/>
          </p:nvCxnSpPr>
          <p:spPr>
            <a:xfrm rot="11628166" flipH="1">
              <a:off x="490743" y="4321333"/>
              <a:ext cx="116054" cy="113074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1" name="Straight Connector 20"/>
            <p:cNvCxnSpPr>
              <a:endCxn id="15" idx="4"/>
            </p:cNvCxnSpPr>
            <p:nvPr/>
          </p:nvCxnSpPr>
          <p:spPr>
            <a:xfrm rot="11628166">
              <a:off x="975375" y="4105447"/>
              <a:ext cx="100003" cy="65395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1"/>
              <a:endCxn id="15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7"/>
              <a:endCxn id="26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2"/>
              <a:endCxn id="25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/>
        </p:nvGrpSpPr>
        <p:grpSpPr>
          <a:xfrm rot="787687">
            <a:off x="-48757" y="5646121"/>
            <a:ext cx="1206716" cy="1195946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9" name="Oval 28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0" name="Straight Connector 29"/>
            <p:cNvCxnSpPr>
              <a:endCxn id="31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Oval 31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4" name="Straight Connector 33"/>
            <p:cNvCxnSpPr>
              <a:stCxn id="29" idx="0"/>
              <a:endCxn id="36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5"/>
              <a:endCxn id="29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7" name="Straight Connector 36"/>
            <p:cNvCxnSpPr>
              <a:endCxn id="31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1"/>
              <a:endCxn id="31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7"/>
              <a:endCxn id="42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2"/>
              <a:endCxn id="41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Oval 41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84462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33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Presenter Name and 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92856"/>
            <a:ext cx="9144000" cy="1143000"/>
          </a:xfrm>
          <a:prstGeom prst="rect">
            <a:avLst/>
          </a:prstGeom>
          <a:solidFill>
            <a:srgbClr val="41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68991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Slide Title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9971834">
            <a:off x="7748865" y="1638496"/>
            <a:ext cx="1282683" cy="1009946"/>
            <a:chOff x="316356" y="3780663"/>
            <a:chExt cx="1016731" cy="760852"/>
          </a:xfrm>
          <a:solidFill>
            <a:schemeClr val="bg2"/>
          </a:solidFill>
        </p:grpSpPr>
        <p:sp>
          <p:nvSpPr>
            <p:cNvPr id="9" name="Oval 8"/>
            <p:cNvSpPr/>
            <p:nvPr/>
          </p:nvSpPr>
          <p:spPr>
            <a:xfrm rot="560488">
              <a:off x="602717" y="4190858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/>
            <p:cNvCxnSpPr>
              <a:stCxn id="9" idx="7"/>
              <a:endCxn id="11" idx="3"/>
            </p:cNvCxnSpPr>
            <p:nvPr/>
          </p:nvCxnSpPr>
          <p:spPr>
            <a:xfrm rot="11628166" flipH="1">
              <a:off x="792561" y="4043462"/>
              <a:ext cx="203751" cy="211159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 rot="1134718">
              <a:off x="1013706" y="3970094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420253" y="433105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1269079" y="433909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" name="Straight Connector 13"/>
            <p:cNvCxnSpPr>
              <a:stCxn id="9" idx="1"/>
              <a:endCxn id="16" idx="4"/>
            </p:cNvCxnSpPr>
            <p:nvPr/>
          </p:nvCxnSpPr>
          <p:spPr>
            <a:xfrm rot="11628166">
              <a:off x="481602" y="3970746"/>
              <a:ext cx="190079" cy="219393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7"/>
              <a:endCxn id="9" idx="3"/>
            </p:cNvCxnSpPr>
            <p:nvPr/>
          </p:nvCxnSpPr>
          <p:spPr>
            <a:xfrm rot="11628166" flipH="1">
              <a:off x="461792" y="4318003"/>
              <a:ext cx="155008" cy="3786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66163" y="3860924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7" name="Straight Connector 16"/>
            <p:cNvCxnSpPr>
              <a:endCxn id="11" idx="4"/>
            </p:cNvCxnSpPr>
            <p:nvPr/>
          </p:nvCxnSpPr>
          <p:spPr>
            <a:xfrm rot="11628166">
              <a:off x="1003123" y="4102909"/>
              <a:ext cx="50183" cy="438606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1"/>
              <a:endCxn id="11" idx="5"/>
            </p:cNvCxnSpPr>
            <p:nvPr/>
          </p:nvCxnSpPr>
          <p:spPr>
            <a:xfrm rot="11628166">
              <a:off x="1082782" y="4121997"/>
              <a:ext cx="224513" cy="203967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7"/>
              <a:endCxn id="22" idx="3"/>
            </p:cNvCxnSpPr>
            <p:nvPr/>
          </p:nvCxnSpPr>
          <p:spPr>
            <a:xfrm rot="11628166" flipH="1">
              <a:off x="552496" y="3809270"/>
              <a:ext cx="82269" cy="75462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  <a:endCxn id="21" idx="6"/>
            </p:cNvCxnSpPr>
            <p:nvPr/>
          </p:nvCxnSpPr>
          <p:spPr>
            <a:xfrm rot="11628166">
              <a:off x="359993" y="3890289"/>
              <a:ext cx="108253" cy="41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16356" y="3855216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21"/>
            <p:cNvSpPr/>
            <p:nvPr/>
          </p:nvSpPr>
          <p:spPr>
            <a:xfrm>
              <a:off x="636352" y="3780663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/>
          <p:cNvGrpSpPr/>
          <p:nvPr/>
        </p:nvGrpSpPr>
        <p:grpSpPr>
          <a:xfrm rot="787687">
            <a:off x="-48757" y="5646121"/>
            <a:ext cx="1206716" cy="1195946"/>
            <a:chOff x="425931" y="3728680"/>
            <a:chExt cx="1206716" cy="1195946"/>
          </a:xfrm>
          <a:solidFill>
            <a:srgbClr val="413152"/>
          </a:solidFill>
        </p:grpSpPr>
        <p:sp>
          <p:nvSpPr>
            <p:cNvPr id="25" name="Oval 24"/>
            <p:cNvSpPr/>
            <p:nvPr/>
          </p:nvSpPr>
          <p:spPr>
            <a:xfrm>
              <a:off x="722384" y="4278682"/>
              <a:ext cx="182880" cy="1828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6" name="Straight Connector 25"/>
            <p:cNvCxnSpPr>
              <a:endCxn id="27" idx="3"/>
            </p:cNvCxnSpPr>
            <p:nvPr/>
          </p:nvCxnSpPr>
          <p:spPr>
            <a:xfrm flipV="1">
              <a:off x="882488" y="4083680"/>
              <a:ext cx="343782" cy="221784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rot="1134718">
              <a:off x="1219283" y="3984942"/>
              <a:ext cx="137160" cy="1371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>
            <a:xfrm>
              <a:off x="519284" y="425711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>
            <a:xfrm>
              <a:off x="1568639" y="43201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0" name="Straight Connector 29"/>
            <p:cNvCxnSpPr>
              <a:stCxn id="25" idx="0"/>
              <a:endCxn id="32" idx="4"/>
            </p:cNvCxnSpPr>
            <p:nvPr/>
          </p:nvCxnSpPr>
          <p:spPr>
            <a:xfrm rot="20315511" flipH="1" flipV="1">
              <a:off x="721368" y="3968179"/>
              <a:ext cx="33763" cy="327980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5"/>
              <a:endCxn id="25" idx="2"/>
            </p:cNvCxnSpPr>
            <p:nvPr/>
          </p:nvCxnSpPr>
          <p:spPr>
            <a:xfrm rot="20315511">
              <a:off x="577472" y="4268742"/>
              <a:ext cx="125749" cy="128773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16955" y="3894216"/>
              <a:ext cx="91440" cy="914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3" name="Straight Connector 32"/>
            <p:cNvCxnSpPr>
              <a:endCxn id="27" idx="4"/>
            </p:cNvCxnSpPr>
            <p:nvPr/>
          </p:nvCxnSpPr>
          <p:spPr>
            <a:xfrm rot="20812313" flipV="1">
              <a:off x="890286" y="4161591"/>
              <a:ext cx="468120" cy="763035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1"/>
              <a:endCxn id="27" idx="5"/>
            </p:cNvCxnSpPr>
            <p:nvPr/>
          </p:nvCxnSpPr>
          <p:spPr>
            <a:xfrm rot="20812313" flipH="1" flipV="1">
              <a:off x="1345764" y="4088391"/>
              <a:ext cx="204505" cy="267829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7"/>
              <a:endCxn id="38" idx="3"/>
            </p:cNvCxnSpPr>
            <p:nvPr/>
          </p:nvCxnSpPr>
          <p:spPr>
            <a:xfrm rot="20315511" flipV="1">
              <a:off x="670038" y="3775526"/>
              <a:ext cx="66348" cy="124258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7" idx="6"/>
            </p:cNvCxnSpPr>
            <p:nvPr/>
          </p:nvCxnSpPr>
          <p:spPr>
            <a:xfrm rot="20315511" flipH="1">
              <a:off x="462826" y="3969070"/>
              <a:ext cx="162955" cy="17556"/>
            </a:xfrm>
            <a:prstGeom prst="line">
              <a:avLst/>
            </a:prstGeom>
            <a:grpFill/>
            <a:ln>
              <a:solidFill>
                <a:srgbClr val="4131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25931" y="3992901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Oval 37"/>
            <p:cNvSpPr/>
            <p:nvPr/>
          </p:nvSpPr>
          <p:spPr>
            <a:xfrm>
              <a:off x="704723" y="3728680"/>
              <a:ext cx="45720" cy="457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>
            <a:lvl1pPr>
              <a:defRPr lang="en-US" sz="1200" kern="1200" cap="small" spc="1400" baseline="0" dirty="0" smtClean="0">
                <a:solidFill>
                  <a:srgbClr val="4131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03267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0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pAutoFit/>
          </a:bodyPr>
          <a:lstStyle/>
          <a:p>
            <a:r>
              <a:rPr lang="en-US" sz="4000" dirty="0"/>
              <a:t>Practices Short Circuit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spAutoFit/>
          </a:bodyPr>
          <a:lstStyle/>
          <a:p>
            <a:r>
              <a:rPr lang="en-US" dirty="0"/>
              <a:t>Jerry Richards                                  Bonneville Power Administration</a:t>
            </a:r>
          </a:p>
          <a:p>
            <a:r>
              <a:rPr lang="en-US" dirty="0"/>
              <a:t>August 30, 2017</a:t>
            </a:r>
          </a:p>
          <a:p>
            <a:r>
              <a:rPr lang="en-US" dirty="0"/>
              <a:t>Salt Lake City, Utah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69785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Model 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For Each Utility’s Model at Utility Boundaries.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/>
              <a:buChar char="Ø"/>
            </a:pPr>
            <a:r>
              <a:rPr lang="en-US" dirty="0"/>
              <a:t>The Remote Bus Faults Need To Agree.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/>
              <a:buChar char="Ø"/>
            </a:pPr>
            <a:r>
              <a:rPr lang="en-US" dirty="0"/>
              <a:t>Each Utility Needs More than the Next Bus.</a:t>
            </a:r>
          </a:p>
          <a:p>
            <a:pPr>
              <a:buFont typeface="Wingdings"/>
              <a:buChar char="Ø"/>
            </a:pPr>
            <a:endParaRPr lang="en-US" dirty="0"/>
          </a:p>
          <a:p>
            <a:pPr>
              <a:buFont typeface="Wingdings"/>
              <a:buChar char="Ø"/>
            </a:pPr>
            <a:r>
              <a:rPr lang="en-US" dirty="0"/>
              <a:t>Models Need to be flexible for upgrades.</a:t>
            </a:r>
          </a:p>
          <a:p>
            <a:pPr>
              <a:buFont typeface="Wingdings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381466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needed in a Regional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Utility is normally only interested in its own model and includes only as much as the neighboring model as necessary.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unwanted portion of the regional model could be reduced to an equivalent for the local utility.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unwanted portion can remain in a hidden layer.  </a:t>
            </a:r>
            <a:r>
              <a:rPr lang="en-US" dirty="0">
                <a:solidFill>
                  <a:srgbClr val="FF0000"/>
                </a:solidFill>
              </a:rPr>
              <a:t>THE PREFRED METHOD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372353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BPA Regional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About 20 years ago many Northwest Utilities were using ASPEN OneLiner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At a WPRC meeting it was decided to start sharing the various Utility Models.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Regional model would be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manager of the model would be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BPA agreed to be that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60035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BPA Regional Model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14" y="1456881"/>
            <a:ext cx="5751572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346351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Utilities in BPA Model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64" y="1478280"/>
            <a:ext cx="5585873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57467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5" y="457200"/>
            <a:ext cx="884613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8002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0" y="457200"/>
            <a:ext cx="842296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547249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Full Regional Model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dirty="0"/>
              <a:t>Easier to Update with Changes.</a:t>
            </a:r>
          </a:p>
          <a:p>
            <a:pPr>
              <a:buFont typeface="Wingdings"/>
              <a:buChar char="Ø"/>
            </a:pPr>
            <a:r>
              <a:rPr lang="en-US" dirty="0"/>
              <a:t>Permits overlapping of neighboring systems for post analysis of faults at Utility Boundaries.</a:t>
            </a:r>
          </a:p>
          <a:p>
            <a:pPr>
              <a:buFont typeface="Wingdings"/>
              <a:buChar char="Ø"/>
            </a:pPr>
            <a:r>
              <a:rPr lang="en-US" dirty="0"/>
              <a:t>Produces agreeable fault duties at boundaries 3 to 7%.</a:t>
            </a:r>
          </a:p>
          <a:p>
            <a:pPr>
              <a:buFont typeface="Wingdings"/>
              <a:buChar char="Ø"/>
            </a:pPr>
            <a:r>
              <a:rPr lang="en-US" dirty="0"/>
              <a:t> Utility can hide Regional Portions not wanted.</a:t>
            </a:r>
          </a:p>
          <a:p>
            <a:pPr>
              <a:buFont typeface="Wingdings"/>
              <a:buChar char="Ø"/>
            </a:pPr>
            <a:r>
              <a:rPr lang="en-US" dirty="0"/>
              <a:t>Inter-Utility Mutual Impedance data is retained.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978012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Utility Use of Regional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Each Utility has its own identifier number.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BPA regional Model uses </a:t>
            </a:r>
            <a:r>
              <a:rPr lang="en-US" u="sng" dirty="0"/>
              <a:t>Bus Zone</a:t>
            </a:r>
            <a:r>
              <a:rPr lang="en-US" dirty="0"/>
              <a:t> number to identify Utility Ownership.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Local Utility can Hide all Foreign Buses.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Local Utility can Un-Hide next foreign Buses as needed in its own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43696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6" y="457200"/>
            <a:ext cx="810818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21008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Fault Study Model &amp; Misoperations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 The Power Grid is a Mysterious Cloud.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 Don’t be Surprised by the Cloud.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 Use your tools to See into the Cloud.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It’s not just Local it is What’s Remote.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Accurate Models Minimize Misoperations.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93750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Hide Unwanted Regional Buses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" y="1493520"/>
            <a:ext cx="724662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72617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246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Zone 13 Buses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3810000"/>
            <a:ext cx="41910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 Zooms in and adds neighboring equipment as necessary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453784"/>
            <a:ext cx="3200400" cy="502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398"/>
            <a:ext cx="2501900" cy="200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421487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BPA Line/Bus to Zone 13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792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COLUMBIA</a:t>
            </a:r>
            <a:r>
              <a:rPr lang="en-US" dirty="0"/>
              <a:t> Bus is a neighboring BPA bus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4" y="1447800"/>
            <a:ext cx="82620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29687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Addition of Foreign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2999"/>
            <a:ext cx="9144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Here the BPA Columbia Line &amp; Bus is added and more equipment can be UN-HIDDEN as Needed.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399"/>
            <a:ext cx="7924800" cy="30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378972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Zone 13 Year to Year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0342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556957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Updating Steps in OneLiner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Update in manageable Steps</a:t>
            </a:r>
            <a:r>
              <a:rPr lang="en-US" dirty="0"/>
              <a:t>   (Breakers &amp; Relays)*</a:t>
            </a:r>
          </a:p>
          <a:p>
            <a:pPr marL="0" indent="0">
              <a:buNone/>
            </a:pPr>
            <a:r>
              <a:rPr lang="en-US" dirty="0"/>
              <a:t>Suggested order</a:t>
            </a:r>
            <a:endParaRPr lang="en-US" u="sng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Circuit ID on all equipment with Circuit ID First.</a:t>
            </a:r>
          </a:p>
          <a:p>
            <a:pPr marL="514350" indent="-514350">
              <a:buAutoNum type="arabicPeriod"/>
            </a:pPr>
            <a:r>
              <a:rPr lang="en-US" dirty="0"/>
              <a:t>Buses, (Names, Area Number, Zone Number)</a:t>
            </a:r>
          </a:p>
          <a:p>
            <a:pPr marL="514350" indent="-514350">
              <a:buAutoNum type="arabicPeriod"/>
            </a:pPr>
            <a:r>
              <a:rPr lang="en-US" dirty="0"/>
              <a:t>Transformers, (Parameters)</a:t>
            </a:r>
          </a:p>
          <a:p>
            <a:pPr marL="514350" indent="-514350">
              <a:buAutoNum type="arabicPeriod" startAt="4"/>
            </a:pPr>
            <a:r>
              <a:rPr lang="en-US" dirty="0"/>
              <a:t>Lines, (Parameters)</a:t>
            </a:r>
          </a:p>
          <a:p>
            <a:pPr marL="514350" indent="-514350">
              <a:buAutoNum type="arabicPeriod" startAt="4"/>
            </a:pPr>
            <a:r>
              <a:rPr lang="en-US" dirty="0"/>
              <a:t>Generators (Parameters)</a:t>
            </a:r>
          </a:p>
          <a:p>
            <a:pPr marL="514350" indent="-514350">
              <a:buAutoNum type="arabicPeriod" startAt="4"/>
            </a:pPr>
            <a:r>
              <a:rPr lang="en-US" dirty="0"/>
              <a:t>Switches, Caps, Reactors</a:t>
            </a:r>
          </a:p>
          <a:p>
            <a:pPr marL="514350" indent="-514350">
              <a:buAutoNum type="arabicPeriod" startAt="4"/>
            </a:pPr>
            <a:r>
              <a:rPr lang="en-US" dirty="0"/>
              <a:t>Mutual Impedances</a:t>
            </a:r>
          </a:p>
          <a:p>
            <a:pPr marL="514350" indent="-514350"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755214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non-ASPEN data to ASPEN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/>
              <a:buChar char="Ø"/>
            </a:pPr>
            <a:r>
              <a:rPr lang="en-US" dirty="0"/>
              <a:t>ASPEN has Conversion programs to convert foreign data to ASPEN .DXT format.</a:t>
            </a:r>
          </a:p>
          <a:p>
            <a:pPr>
              <a:buFont typeface="Wingdings"/>
              <a:buChar char="Ø"/>
            </a:pPr>
            <a:r>
              <a:rPr lang="en-US" dirty="0"/>
              <a:t>Non ASPEN programs may have conversion program to convert to ASPEN data format.</a:t>
            </a:r>
          </a:p>
          <a:p>
            <a:pPr>
              <a:buFont typeface="Wingdings"/>
              <a:buChar char="Ø"/>
            </a:pPr>
            <a:r>
              <a:rPr lang="en-US" dirty="0"/>
              <a:t>When foreign data is applied to OneLiner it is best to build a new ASPEN model in a new blank palette.</a:t>
            </a:r>
          </a:p>
          <a:p>
            <a:pPr>
              <a:buFont typeface="Wingdings"/>
              <a:buChar char="Ø"/>
            </a:pPr>
            <a:r>
              <a:rPr lang="en-US" dirty="0"/>
              <a:t>When new model is complete, copy it your working ASPEN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59331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Bus Faults Non-ASPEN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dirty="0"/>
              <a:t>Island the system that is not from an ASPEN model.</a:t>
            </a:r>
          </a:p>
          <a:p>
            <a:pPr>
              <a:buFont typeface="Wingdings"/>
              <a:buChar char="Ø"/>
            </a:pPr>
            <a:r>
              <a:rPr lang="en-US" dirty="0"/>
              <a:t>Run bus fault summaries at all the Boundary Buses in ASPEN model (BPA Regional Model)</a:t>
            </a:r>
          </a:p>
          <a:p>
            <a:pPr>
              <a:buFont typeface="Wingdings"/>
              <a:buChar char="Ø"/>
            </a:pPr>
            <a:r>
              <a:rPr lang="en-US" dirty="0"/>
              <a:t>Request same bus fault summary from non-ASPEN modeler program.</a:t>
            </a:r>
          </a:p>
          <a:p>
            <a:pPr>
              <a:buFont typeface="Wingdings"/>
              <a:buChar char="Ø"/>
            </a:pPr>
            <a:r>
              <a:rPr lang="en-US" dirty="0"/>
              <a:t>Compare bus fault summaries.</a:t>
            </a:r>
          </a:p>
          <a:p>
            <a:pPr>
              <a:buFont typeface="Wingdings"/>
              <a:buChar char="Ø"/>
            </a:pPr>
            <a:r>
              <a:rPr lang="en-US" dirty="0"/>
              <a:t>Resolve differences.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277517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Regional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Users of the Regional model should honor the confidentiality of other contributors.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Regional model should not be shared outside of the Regional Community without permission from the Regional Model manager.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Exceptions would be Engineering Contracting  Consultant doing specific work for a utility.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/>
              <a:t>Reducing Hidden equipment to equivalents is encouraged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3228520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Zone 13 Equivalent circuits Hidden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429980"/>
            <a:ext cx="5105400" cy="54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319795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41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Northwest Power Grid Cloud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30" y="1546185"/>
            <a:ext cx="6593541" cy="473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060253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786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Zone 13 Expanded &amp; Region Reduced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57" y="1463040"/>
            <a:ext cx="656268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3581687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Policy on Regional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/>
              <a:buChar char="Ø"/>
            </a:pPr>
            <a:r>
              <a:rPr lang="en-US" dirty="0"/>
              <a:t>The BPA model is a snapshot in time based on current and best estimated equipment values at the time of annual distribution.</a:t>
            </a:r>
          </a:p>
          <a:p>
            <a:pPr>
              <a:buFont typeface="Wingdings"/>
              <a:buChar char="Ø"/>
            </a:pPr>
            <a:r>
              <a:rPr lang="en-US" dirty="0"/>
              <a:t>The BPA model is intended to show all current equipment and future equipment that is budgeted and in the process of being constructed.</a:t>
            </a:r>
          </a:p>
          <a:p>
            <a:pPr>
              <a:buFont typeface="Wingdings"/>
              <a:buChar char="Ø"/>
            </a:pPr>
            <a:r>
              <a:rPr lang="en-US" dirty="0"/>
              <a:t>All long term future modeling is performed by planners using the Annual Regional model as a basecase.</a:t>
            </a:r>
          </a:p>
          <a:p>
            <a:pPr>
              <a:buFont typeface="Wingdings"/>
              <a:buChar char="Ø"/>
            </a:pPr>
            <a:r>
              <a:rPr lang="en-US" dirty="0"/>
              <a:t>There is no practical way to link the BPA Regional model to any large Regional power flow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3471508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r="1214"/>
          <a:stretch/>
        </p:blipFill>
        <p:spPr>
          <a:xfrm>
            <a:off x="2743200" y="770189"/>
            <a:ext cx="3657600" cy="56306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Questions ?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64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Conclusion Remove Cloud Mystery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Don’t Become a Victim of the Cloud.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Look into Cloud as much as necessary for Post Fault Analysis.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Update with confidence.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331908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Large Power Grid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81" y="1524000"/>
            <a:ext cx="6729439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163109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Equivalent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3665"/>
            <a:ext cx="8229600" cy="13765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Original Thinking:</a:t>
            </a:r>
            <a:r>
              <a:rPr lang="en-US" dirty="0"/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Only Need Remote Source Contribution.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9" y="1524000"/>
            <a:ext cx="8081963" cy="24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53051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Tripping Post Analysis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123447"/>
            <a:ext cx="8229600" cy="22011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happens when Your Local Relay trips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Is this Normal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Has something Changed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is in that Cloud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7" y="1409700"/>
            <a:ext cx="78946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30393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2515"/>
            <a:ext cx="8382000" cy="772885"/>
          </a:xfrm>
        </p:spPr>
        <p:txBody>
          <a:bodyPr>
            <a:normAutofit/>
          </a:bodyPr>
          <a:lstStyle/>
          <a:p>
            <a:r>
              <a:rPr lang="en-US" dirty="0"/>
              <a:t>Relays need to Reach Into the Cloud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0533"/>
            <a:ext cx="7315200" cy="38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251263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Shrink the Clouds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3" y="1447800"/>
            <a:ext cx="847457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0"/>
            <a:ext cx="7772400" cy="1066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Relays Need to see Further into the Remote Cloud.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if Remote Strong Source was Out of Service 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-44116"/>
            <a:ext cx="838200" cy="365125"/>
          </a:xfrm>
        </p:spPr>
        <p:txBody>
          <a:bodyPr/>
          <a:lstStyle/>
          <a:p>
            <a:fld id="{6AFF1EDF-FCF5-4DFF-A03E-6FA4E499A1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9067800" cy="365125"/>
          </a:xfrm>
        </p:spPr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54878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524000"/>
            <a:ext cx="7696200" cy="431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Relays need to Reach Into Cloud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1EDF-FCF5-4DFF-A03E-6FA4E499A1C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Western Electricity Coordinating Council</a:t>
            </a:r>
          </a:p>
        </p:txBody>
      </p:sp>
    </p:spTree>
    <p:extLst>
      <p:ext uri="{BB962C8B-B14F-4D97-AF65-F5344CB8AC3E}">
        <p14:creationId xmlns:p14="http://schemas.microsoft.com/office/powerpoint/2010/main" val="996353711"/>
      </p:ext>
    </p:extLst>
  </p:cSld>
  <p:clrMapOvr>
    <a:masterClrMapping/>
  </p:clrMapOvr>
</p:sld>
</file>

<file path=ppt/theme/theme1.xml><?xml version="1.0" encoding="utf-8"?>
<a:theme xmlns:a="http://schemas.openxmlformats.org/drawingml/2006/main" name="Misops Workshop Standar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ops Workshop Standard" id="{64B5B42A-7426-4644-B4AF-220EBDE7BB32}" vid="{2D3C6006-21CD-438B-8EF2-784617606D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ther Reliability Documents" ma:contentTypeID="0x010100E45EF0F8AAA65E428351BA36F1B645BE1200CA280BBE04EF434C8DECBE67FD58A074" ma:contentTypeVersion="10" ma:contentTypeDescription="" ma:contentTypeScope="" ma:versionID="c2434c7e036fbdb00d76290cd9c6396c">
  <xsd:schema xmlns:xsd="http://www.w3.org/2001/XMLSchema" xmlns:xs="http://www.w3.org/2001/XMLSchema" xmlns:p="http://schemas.microsoft.com/office/2006/metadata/properties" xmlns:ns2="2fb8a92a-9032-49d6-b983-191f0a73b01f" xmlns:ns3="4bd63098-0c83-43cf-abdd-085f2cc55a51" targetNamespace="http://schemas.microsoft.com/office/2006/metadata/properties" ma:root="true" ma:fieldsID="7f3a7fd941f69af4be576b57cbcc2582" ns2:_="" ns3:_="">
    <xsd:import namespace="2fb8a92a-9032-49d6-b983-191f0a73b01f"/>
    <xsd:import namespace="4bd63098-0c83-43cf-abdd-085f2cc55a51"/>
    <xsd:element name="properties">
      <xsd:complexType>
        <xsd:sequence>
          <xsd:element name="documentManagement">
            <xsd:complexType>
              <xsd:all>
                <xsd:element ref="ns2:Document_x0020_Categorization_x0020_Policy"/>
                <xsd:element ref="ns2:Owner_x0020_Group" minOccurs="0"/>
                <xsd:element ref="ns2:Committee" minOccurs="0"/>
                <xsd:element ref="ns2:WECC_x0020_Status" minOccurs="0"/>
                <xsd:element ref="ns2:Privacy"/>
                <xsd:element ref="ns2:Adopted_x002f_Approved_x0020_By" minOccurs="0"/>
                <xsd:element ref="ns2:Other_x0020_Reliability_x0020_Documents" minOccurs="0"/>
                <xsd:element ref="ns2:Jurisdiction" minOccurs="0"/>
                <xsd:element ref="ns2:Standard_x0020_Family" minOccurs="0"/>
                <xsd:element ref="ns3:TaxKeywordTaxHTField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3:Event_x0020_ID" minOccurs="0"/>
                <xsd:element ref="ns3:Approv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8a92a-9032-49d6-b983-191f0a73b01f" elementFormDefault="qualified">
    <xsd:import namespace="http://schemas.microsoft.com/office/2006/documentManagement/types"/>
    <xsd:import namespace="http://schemas.microsoft.com/office/infopath/2007/PartnerControls"/>
    <xsd:element name="Document_x0020_Categorization_x0020_Policy" ma:index="8" ma:displayName="WECC Categorization Policy" ma:default="N/A" ma:format="Dropdown" ma:internalName="Document_x0020_Categorization_x0020_Policy">
      <xsd:simpleType>
        <xsd:restriction base="dms:Choice">
          <xsd:enumeration value="N/A"/>
          <xsd:enumeration value="Charter"/>
          <xsd:enumeration value="Guideline"/>
          <xsd:enumeration value="Policy"/>
          <xsd:enumeration value="Regional Criteria"/>
          <xsd:enumeration value="Regional Reliability Standard"/>
          <xsd:enumeration value="Report or Other"/>
        </xsd:restriction>
      </xsd:simpleType>
    </xsd:element>
    <xsd:element name="Owner_x0020_Group" ma:index="9" nillable="true" ma:displayName="Owner Group" ma:internalName="Owner_x0020_Group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liance"/>
                    <xsd:enumeration value="Compliance Open Webinars"/>
                    <xsd:enumeration value="Compliance Workshop"/>
                    <xsd:enumeration value="Event Analysis &amp; Situational Awareness"/>
                    <xsd:enumeration value="General &amp; Administrative"/>
                    <xsd:enumeration value="Human Resources"/>
                    <xsd:enumeration value="Information Technology"/>
                    <xsd:enumeration value="Legal &amp; Regulatory"/>
                    <xsd:enumeration value="Operations Performance Analysis"/>
                    <xsd:enumeration value="Performance Analysis"/>
                    <xsd:enumeration value="Planning Services"/>
                    <xsd:enumeration value="Registration and Certification"/>
                    <xsd:enumeration value="Reliability Assessment"/>
                    <xsd:enumeration value="Reliability Standards"/>
                    <xsd:enumeration value="Resource Adequacy"/>
                    <xsd:enumeration value="System Adequacy Planning"/>
                    <xsd:enumeration value="System Stability Planning"/>
                    <xsd:enumeration value="Training &amp; Education"/>
                    <xsd:enumeration value="Transmission Expansion Planning"/>
                    <xsd:enumeration value="WREGIS"/>
                  </xsd:restriction>
                </xsd:simpleType>
              </xsd:element>
            </xsd:sequence>
          </xsd:extension>
        </xsd:complexContent>
      </xsd:complexType>
    </xsd:element>
    <xsd:element name="Committee" ma:index="10" nillable="true" ma:displayName="Committee" ma:internalName="Committ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FTF"/>
                    <xsd:enumeration value="BOD"/>
                    <xsd:enumeration value="CIMTF"/>
                    <xsd:enumeration value="CSF"/>
                    <xsd:enumeration value="DEEMSF"/>
                    <xsd:enumeration value="EPAS"/>
                    <xsd:enumeration value="ESF"/>
                    <xsd:enumeration value="FAC"/>
                    <xsd:enumeration value="GC"/>
                    <xsd:enumeration value="GOPF"/>
                    <xsd:enumeration value="HPF"/>
                    <xsd:enumeration value="HRCC"/>
                    <xsd:enumeration value="ISEAS"/>
                    <xsd:enumeration value="JGC"/>
                    <xsd:enumeration value="LPTF"/>
                    <xsd:enumeration value="MAC"/>
                    <xsd:enumeration value="MBS"/>
                    <xsd:enumeration value="MVS"/>
                    <xsd:enumeration value="NC"/>
                    <xsd:enumeration value="OAWG"/>
                    <xsd:enumeration value="PCDS"/>
                    <xsd:enumeration value="PCS"/>
                    <xsd:enumeration value="PS"/>
                    <xsd:enumeration value="PSF"/>
                    <xsd:enumeration value="RAAG"/>
                    <xsd:enumeration value="RAC"/>
                    <xsd:enumeration value="RASRS"/>
                    <xsd:enumeration value="RRC"/>
                    <xsd:enumeration value="S4.9RC"/>
                    <xsd:enumeration value="SCMS"/>
                    <xsd:enumeration value="SRS"/>
                    <xsd:enumeration value="StS"/>
                    <xsd:enumeration value="TCOMS"/>
                    <xsd:enumeration value="UFLSWG"/>
                    <xsd:enumeration value="WREGIS"/>
                    <xsd:enumeration value="WREGIS-SAC"/>
                    <xsd:enumeration value="WSC"/>
                  </xsd:restriction>
                </xsd:simpleType>
              </xsd:element>
            </xsd:sequence>
          </xsd:extension>
        </xsd:complexContent>
      </xsd:complexType>
    </xsd:element>
    <xsd:element name="WECC_x0020_Status" ma:index="11" nillable="true" ma:displayName="WECC Status" ma:format="Dropdown" ma:internalName="WECC_x0020_Status" ma:readOnly="false">
      <xsd:simpleType>
        <xsd:restriction base="dms:Choice">
          <xsd:enumeration value="Draft"/>
          <xsd:enumeration value="Approval Item"/>
          <xsd:enumeration value="In Review"/>
          <xsd:enumeration value="Approved/Final"/>
          <xsd:enumeration value="Retired"/>
          <xsd:enumeration value="Replaced"/>
          <xsd:enumeration value="Redline"/>
          <xsd:enumeration value="Active"/>
          <xsd:enumeration value="Closed"/>
          <xsd:enumeration value="Hold"/>
        </xsd:restriction>
      </xsd:simpleType>
    </xsd:element>
    <xsd:element name="Privacy" ma:index="12" ma:displayName="Privacy" ma:format="Dropdown" ma:internalName="Privacy">
      <xsd:simpleType>
        <xsd:restriction base="dms:Choice">
          <xsd:enumeration value="Public"/>
          <xsd:enumeration value="Authenticated"/>
          <xsd:enumeration value="Base Cases"/>
          <xsd:enumeration value="NDA"/>
          <xsd:enumeration value="PSLF"/>
          <xsd:enumeration value="RAS OR GMD"/>
          <xsd:enumeration value="WECC Members"/>
        </xsd:restriction>
      </xsd:simpleType>
    </xsd:element>
    <xsd:element name="Adopted_x002f_Approved_x0020_By" ma:index="13" nillable="true" ma:displayName="Adopted/Approved By" ma:format="Dropdown" ma:internalName="Adopted_x002F_Approved_x0020_By" ma:readOnly="false">
      <xsd:simpleType>
        <xsd:restriction base="dms:Choice">
          <xsd:enumeration value="…"/>
          <xsd:enumeration value="ATFWG"/>
          <xsd:enumeration value="ATSMWG"/>
          <xsd:enumeration value="BOD"/>
          <xsd:enumeration value="BPSPRTF"/>
          <xsd:enumeration value="CIMTF"/>
          <xsd:enumeration value="CSWG"/>
          <xsd:enumeration value="DDMWG"/>
          <xsd:enumeration value="DEMSWG"/>
          <xsd:enumeration value="EDTF"/>
          <xsd:enumeration value="EPAS"/>
          <xsd:enumeration value="ESCTF"/>
          <xsd:enumeration value="ESMTF"/>
          <xsd:enumeration value="ESOTF"/>
          <xsd:enumeration value="ESTF"/>
          <xsd:enumeration value="FAC"/>
          <xsd:enumeration value="GC"/>
          <xsd:enumeration value="GOWG"/>
          <xsd:enumeration value="HPEAWG"/>
          <xsd:enumeration value="HPKTTF"/>
          <xsd:enumeration value="HPMMTF"/>
          <xsd:enumeration value="HPWG"/>
          <xsd:enumeration value="HRCC"/>
          <xsd:enumeration value="ISAS"/>
          <xsd:enumeration value="JGC"/>
          <xsd:enumeration value="JSIS"/>
          <xsd:enumeration value="LMWG"/>
          <xsd:enumeration value="LRTF"/>
          <xsd:enumeration value="MAC"/>
          <xsd:enumeration value="MIC"/>
          <xsd:enumeration value="MRAWG"/>
          <xsd:enumeration value="MVS"/>
          <xsd:enumeration value="NC"/>
          <xsd:enumeration value="OAWG"/>
          <xsd:enumeration value="OC"/>
          <xsd:enumeration value="PCDS"/>
          <xsd:enumeration value="PCMS"/>
          <xsd:enumeration value="PPMVDWG"/>
          <xsd:enumeration value="PRPTF"/>
          <xsd:enumeration value="PSWG"/>
          <xsd:enumeration value="PWG"/>
          <xsd:enumeration value="RAC"/>
          <xsd:enumeration value="RASRS"/>
          <xsd:enumeration value="REMWG"/>
          <xsd:enumeration value="RWG"/>
          <xsd:enumeration value="S49RC"/>
          <xsd:enumeration value="SASMS"/>
          <xsd:enumeration value="SCMWG"/>
          <xsd:enumeration value="SETF"/>
          <xsd:enumeration value="SEWG"/>
          <xsd:enumeration value="SPWG"/>
          <xsd:enumeration value="SRS"/>
          <xsd:enumeration value="StS"/>
          <xsd:enumeration value="SWG"/>
          <xsd:enumeration value="TELWG"/>
          <xsd:enumeration value="TSAWG"/>
          <xsd:enumeration value="UFLSWG"/>
          <xsd:enumeration value="WREGIS"/>
          <xsd:enumeration value="WREGIS-SAC"/>
          <xsd:enumeration value="WSC"/>
        </xsd:restriction>
      </xsd:simpleType>
    </xsd:element>
    <xsd:element name="Other_x0020_Reliability_x0020_Documents" ma:index="14" nillable="true" ma:displayName="Other Reliability Documents" ma:format="Dropdown" ma:internalName="Other_x0020_Reliability_x0020_Documents" ma:readOnly="false">
      <xsd:simpleType>
        <xsd:restriction base="dms:Choice">
          <xsd:enumeration value="..."/>
          <xsd:enumeration value="Best Practices"/>
          <xsd:enumeration value="Checklist"/>
          <xsd:enumeration value="Methodology"/>
          <xsd:enumeration value="Misoperations"/>
          <xsd:enumeration value="Protocol"/>
          <xsd:enumeration value="Workflow"/>
        </xsd:restriction>
      </xsd:simpleType>
    </xsd:element>
    <xsd:element name="Jurisdiction" ma:index="15" nillable="true" ma:displayName="Jurisdiction" ma:default="US (United States)" ma:internalName="Jurisdic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S (United States)"/>
                    <xsd:enumeration value="AB (Alberta)"/>
                    <xsd:enumeration value="BC (British Columbia)"/>
                    <xsd:enumeration value="MX (Baja Mexico)"/>
                  </xsd:restriction>
                </xsd:simpleType>
              </xsd:element>
            </xsd:sequence>
          </xsd:extension>
        </xsd:complexContent>
      </xsd:complexType>
    </xsd:element>
    <xsd:element name="Standard_x0020_Family" ma:index="16" nillable="true" ma:displayName="Standard Family" ma:format="Dropdown" ma:internalName="Standard_x0020_Family">
      <xsd:simpleType>
        <xsd:restriction base="dms:Choice">
          <xsd:enumeration value="BAL"/>
          <xsd:enumeration value="CIP"/>
          <xsd:enumeration value="COM"/>
          <xsd:enumeration value="EOP"/>
          <xsd:enumeration value="FAC"/>
          <xsd:enumeration value="INT"/>
          <xsd:enumeration value="IRO"/>
          <xsd:enumeration value="MOD"/>
          <xsd:enumeration value="NUC"/>
          <xsd:enumeration value="PER"/>
          <xsd:enumeration value="PRC"/>
          <xsd:enumeration value="TOP"/>
          <xsd:enumeration value="TPL"/>
          <xsd:enumeration value="VA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3098-0c83-43cf-abdd-085f2cc55a5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af747698-1922-4602-8604-6fec0d9c99b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16224b44-889d-4166-9284-f04ddcafbdf4}" ma:internalName="TaxCatchAll" ma:showField="CatchAllData" ma:web="4bd63098-0c83-43cf-abdd-085f2cc55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vent_x0020_ID" ma:index="23" nillable="true" ma:displayName="Calendar Event ID" ma:internalName="Event_x0020_ID">
      <xsd:simpleType>
        <xsd:restriction base="dms:Note">
          <xsd:maxLength value="255"/>
        </xsd:restriction>
      </xsd:simpleType>
    </xsd:element>
    <xsd:element name="Approver" ma:index="24" ma:displayName="Approver" ma:list="UserInfo" ma:SharePointGroup="4815" ma:internalName="Approv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ization_x0020_Policy xmlns="2fb8a92a-9032-49d6-b983-191f0a73b01f">N/A</Document_x0020_Categorization_x0020_Policy>
    <TaxCatchAll xmlns="4bd63098-0c83-43cf-abdd-085f2cc55a51">
      <Value>1714</Value>
    </TaxCatchAll>
    <Privacy xmlns="2fb8a92a-9032-49d6-b983-191f0a73b01f">Public</Privacy>
    <Event_x0020_ID xmlns="4bd63098-0c83-43cf-abdd-085f2cc55a51">13166</Event_x0020_ID>
    <Committee xmlns="2fb8a92a-9032-49d6-b983-191f0a73b01f"/>
    <WECC_x0020_Status xmlns="2fb8a92a-9032-49d6-b983-191f0a73b01f" xsi:nil="true"/>
    <Owner_x0020_Group xmlns="2fb8a92a-9032-49d6-b983-191f0a73b01f">
      <Value>Operations Performance Analysis</Value>
    </Owner_x0020_Group>
    <TaxKeywordTaxHTField xmlns="4bd63098-0c83-43cf-abdd-085f2cc55a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Workshops</TermName>
          <TermId xmlns="http://schemas.microsoft.com/office/infopath/2007/PartnerControls">ac0e11db-49ed-438d-9080-f92014019eb8</TermId>
        </TermInfo>
      </Terms>
    </TaxKeywordTaxHTField>
    <_dlc_DocId xmlns="4bd63098-0c83-43cf-abdd-085f2cc55a51">YWEQ7USXTMD7-3-7616</_dlc_DocId>
    <_dlc_DocIdUrl xmlns="4bd63098-0c83-43cf-abdd-085f2cc55a51">
      <Url>https://www.wecc.org/_layouts/15/DocIdRedir.aspx?ID=YWEQ7USXTMD7-3-7616</Url>
      <Description>YWEQ7USXTMD7-3-7616</Description>
    </_dlc_DocIdUrl>
    <Jurisdiction xmlns="2fb8a92a-9032-49d6-b983-191f0a73b01f"/>
    <Standard_x0020_Family xmlns="2fb8a92a-9032-49d6-b983-191f0a73b01f" xsi:nil="true"/>
    <Other_x0020_Reliability_x0020_Documents xmlns="2fb8a92a-9032-49d6-b983-191f0a73b01f">Misoperations</Other_x0020_Reliability_x0020_Documents>
    <Adopted_x002f_Approved_x0020_By xmlns="2fb8a92a-9032-49d6-b983-191f0a73b01f" xsi:nil="true"/>
    <Approver xmlns="4bd63098-0c83-43cf-abdd-085f2cc55a51">
      <UserInfo>
        <DisplayName/>
        <AccountId/>
        <AccountType/>
      </UserInfo>
    </Approver>
  </documentManagement>
</p:properties>
</file>

<file path=customXml/itemProps1.xml><?xml version="1.0" encoding="utf-8"?>
<ds:datastoreItem xmlns:ds="http://schemas.openxmlformats.org/officeDocument/2006/customXml" ds:itemID="{6A6B88D6-6FCC-4430-9032-C779CE150D72}"/>
</file>

<file path=customXml/itemProps2.xml><?xml version="1.0" encoding="utf-8"?>
<ds:datastoreItem xmlns:ds="http://schemas.openxmlformats.org/officeDocument/2006/customXml" ds:itemID="{7C414200-00A6-4933-A704-6DBA0AFA8481}"/>
</file>

<file path=customXml/itemProps3.xml><?xml version="1.0" encoding="utf-8"?>
<ds:datastoreItem xmlns:ds="http://schemas.openxmlformats.org/officeDocument/2006/customXml" ds:itemID="{58CE9AB8-D5F1-47AE-8B94-7D463FC41E40}"/>
</file>

<file path=customXml/itemProps4.xml><?xml version="1.0" encoding="utf-8"?>
<ds:datastoreItem xmlns:ds="http://schemas.openxmlformats.org/officeDocument/2006/customXml" ds:itemID="{C36F150E-4A83-4694-BBBF-FCF25491D028}"/>
</file>

<file path=docProps/app.xml><?xml version="1.0" encoding="utf-8"?>
<Properties xmlns="http://schemas.openxmlformats.org/officeDocument/2006/extended-properties" xmlns:vt="http://schemas.openxmlformats.org/officeDocument/2006/docPropsVTypes">
  <Template>Misops Workshop Standard</Template>
  <TotalTime>1588</TotalTime>
  <Words>1025</Words>
  <Application>Microsoft Office PowerPoint</Application>
  <PresentationFormat>On-screen Show (4:3)</PresentationFormat>
  <Paragraphs>214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Misops Workshop Standard</vt:lpstr>
      <vt:lpstr>Practices Short Circuit Model</vt:lpstr>
      <vt:lpstr>Fault Study Model &amp; Misoperations</vt:lpstr>
      <vt:lpstr>Northwest Power Grid Cloud</vt:lpstr>
      <vt:lpstr>Given Large Power Grid</vt:lpstr>
      <vt:lpstr>Cloud Equivalent</vt:lpstr>
      <vt:lpstr>Cloud Tripping Post Analysis</vt:lpstr>
      <vt:lpstr>Relays need to Reach Into the Cloud</vt:lpstr>
      <vt:lpstr>Shrink the Clouds</vt:lpstr>
      <vt:lpstr>Relays need to Reach Into Cloud</vt:lpstr>
      <vt:lpstr>Fault Model Premise</vt:lpstr>
      <vt:lpstr>What is needed in a Regional Model</vt:lpstr>
      <vt:lpstr>History of BPA Regional Model</vt:lpstr>
      <vt:lpstr>Constructing BPA Regional Model</vt:lpstr>
      <vt:lpstr>Major Utilities in BPA Model</vt:lpstr>
      <vt:lpstr>PowerPoint Presentation</vt:lpstr>
      <vt:lpstr>PowerPoint Presentation</vt:lpstr>
      <vt:lpstr>Why Use Full Regional Model ?</vt:lpstr>
      <vt:lpstr>Local Utility Use of Regional Model</vt:lpstr>
      <vt:lpstr>PowerPoint Presentation</vt:lpstr>
      <vt:lpstr>Hide Unwanted Regional Buses</vt:lpstr>
      <vt:lpstr>Zone 13 Buses Displayed</vt:lpstr>
      <vt:lpstr>Add BPA Line/Bus to Zone 13 Bus</vt:lpstr>
      <vt:lpstr>Sample Addition of Foreign Equipment</vt:lpstr>
      <vt:lpstr>Updating Zone 13 Year to Year</vt:lpstr>
      <vt:lpstr>Model Updating Steps in OneLiner</vt:lpstr>
      <vt:lpstr>Adding non-ASPEN data to ASPEN</vt:lpstr>
      <vt:lpstr>Comparing Bus Faults Non-ASPEN</vt:lpstr>
      <vt:lpstr>Sharing Regional Model</vt:lpstr>
      <vt:lpstr>Zone 13 Equivalent circuits Hidden</vt:lpstr>
      <vt:lpstr>Zone 13 Expanded &amp; Region Reduced</vt:lpstr>
      <vt:lpstr>Final Policy on Regional Model</vt:lpstr>
      <vt:lpstr>Questions ?</vt:lpstr>
      <vt:lpstr>In Conclusion Remove Cloud Mystery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Aug Practices - Jerry Richards</dc:title>
  <dc:creator>Richards,Jerome T (BPA) - TECS-AMPS</dc:creator>
  <cp:keywords>Workshops</cp:keywords>
  <cp:lastModifiedBy>Peacock, Maggie</cp:lastModifiedBy>
  <cp:revision>356</cp:revision>
  <dcterms:created xsi:type="dcterms:W3CDTF">2006-08-16T00:00:00Z</dcterms:created>
  <dcterms:modified xsi:type="dcterms:W3CDTF">2017-08-30T22:47:19Z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0x010100E45EF0F8AAA65E428351BA36F1B645BE1200CA280BBE04EF434C8DECBE67FD58A074</vt:lpwstr>
  </property>
  <property fmtid="{D5CDD505-2E9C-101B-9397-08002B2CF9AE}" pid="3" name="_dlc_DocIdItemGuid">
    <vt:lpwstr>204f891b-61fd-4a14-8d50-6dabcd3aa321</vt:lpwstr>
  </property>
  <property fmtid="{D5CDD505-2E9C-101B-9397-08002B2CF9AE}" pid="4" name="TaxKeyword">
    <vt:lpwstr>1714;#Workshops|ac0e11db-49ed-438d-9080-f92014019eb8</vt:lpwstr>
  </property>
</Properties>
</file>